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87" r:id="rId19"/>
    <p:sldId id="288" r:id="rId20"/>
    <p:sldId id="273" r:id="rId21"/>
    <p:sldId id="274" r:id="rId22"/>
    <p:sldId id="275" r:id="rId23"/>
    <p:sldId id="276" r:id="rId24"/>
    <p:sldId id="277" r:id="rId25"/>
    <p:sldId id="289" r:id="rId26"/>
    <p:sldId id="290" r:id="rId27"/>
    <p:sldId id="291" r:id="rId28"/>
    <p:sldId id="292" r:id="rId29"/>
    <p:sldId id="293" r:id="rId30"/>
    <p:sldId id="294" r:id="rId31"/>
    <p:sldId id="295" r:id="rId32"/>
    <p:sldId id="296"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29CB3-D87F-47F4-BC3E-E1005E8C9E0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29CB3-D87F-47F4-BC3E-E1005E8C9E0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29CB3-D87F-47F4-BC3E-E1005E8C9E0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380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3982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0401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6487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4286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42727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0046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3139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29CB3-D87F-47F4-BC3E-E1005E8C9E0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39316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5074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97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29CB3-D87F-47F4-BC3E-E1005E8C9E0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29CB3-D87F-47F4-BC3E-E1005E8C9E0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29CB3-D87F-47F4-BC3E-E1005E8C9E07}"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29CB3-D87F-47F4-BC3E-E1005E8C9E07}"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29CB3-D87F-47F4-BC3E-E1005E8C9E07}"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29CB3-D87F-47F4-BC3E-E1005E8C9E0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29CB3-D87F-47F4-BC3E-E1005E8C9E0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4000B-ABD5-4E5F-A7A6-475F513C4D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29CB3-D87F-47F4-BC3E-E1005E8C9E07}" type="datetimeFigureOut">
              <a:rPr lang="en-US" smtClean="0"/>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4000B-ABD5-4E5F-A7A6-475F513C4D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58F93-E607-4B7D-8F02-2B9F0C4A92CE}" type="datetimeFigureOut">
              <a:rPr lang="ms-MY" smtClean="0">
                <a:solidFill>
                  <a:prstClr val="black">
                    <a:tint val="75000"/>
                  </a:prstClr>
                </a:solidFill>
              </a:rPr>
              <a:pPr/>
              <a:t>13/07/2017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22371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990600" y="2172950"/>
            <a:ext cx="7239000" cy="1323439"/>
          </a:xfrm>
          <a:prstGeom prst="rect">
            <a:avLst/>
          </a:prstGeom>
          <a:solidFill>
            <a:srgbClr val="7030A0">
              <a:alpha val="50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الجُمُعَةُ حَقٌّ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اجِبٌ عَلَى </a:t>
            </a:r>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كلِّ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مُسْلِمٍ فِي جَمَاعَةٍ إِلاَّ أَرْبَعَةً عَبْدٌ مَمْلُوكٌ أَوِ امْرَأَةٌ أَوْ صَبِيٌّ أَوْ مَرِيضٌ</a:t>
            </a:r>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SA"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أبو داود)</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381000" y="4572000"/>
            <a:ext cx="86106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 Jumaat adalah tanggungjawab yang wajib ke atas setiap lelaki Muslim secara berjemaah kecuali empat golongan iaitu hamba, wanita, kanak-kanak dan orang sakit.”  </a:t>
            </a:r>
            <a:r>
              <a:rPr lang="sv-SE" sz="1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-Riwayat Abu Daud. </a:t>
            </a:r>
            <a:endParaRPr lang="en-US" sz="1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937587" y="284202"/>
            <a:ext cx="5063181" cy="553998"/>
          </a:xfrm>
          <a:prstGeom prst="rect">
            <a:avLst/>
          </a:prstGeom>
        </p:spPr>
        <p:txBody>
          <a:bodyPr wrap="none">
            <a:spAutoFit/>
          </a:bodyPr>
          <a:lstStyle/>
          <a:p>
            <a:pPr algn="ctr">
              <a:defRPr/>
            </a:pP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3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685800" y="2211050"/>
            <a:ext cx="7772400" cy="1446550"/>
          </a:xfrm>
          <a:prstGeom prst="rect">
            <a:avLst/>
          </a:prstGeom>
          <a:solidFill>
            <a:srgbClr val="7030A0">
              <a:alpha val="49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لَيَنْتَهِيَنَّ أَقْوَامٌ عَنْ وَدْعِهِمُ الْجُمُعَاتِ أَوْ لَيَخْتِمَنَّ اللَّهُ عَلَى قُلُوبِهِمْ ثُمَّ لَيَكُونُنَّ مِنَ الْغَافِلِينَ. </a:t>
            </a:r>
            <a:r>
              <a:rPr lang="ar-SA"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مسلم)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228600" y="4333220"/>
            <a:ext cx="86106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“Janganlah sesuatu kaum itu meninggalkan solat Jumaat. Jika tidak, nescaya Allah akan menutup hati-hati mereka, akibatnya mereka akan menjadi golongan yang lalai”.  </a:t>
            </a:r>
            <a:r>
              <a:rPr lang="sv-SE" sz="1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(Riwayat muslim)</a:t>
            </a:r>
            <a:endParaRPr lang="sv-SE" sz="1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2182462" y="228600"/>
            <a:ext cx="4734308" cy="523220"/>
          </a:xfrm>
          <a:prstGeom prst="rect">
            <a:avLst/>
          </a:prstGeom>
        </p:spPr>
        <p:txBody>
          <a:bodyPr wrap="none">
            <a:spAutoFit/>
          </a:bodyPr>
          <a:lstStyle/>
          <a:p>
            <a:pPr algn="ctr">
              <a:defRPr/>
            </a:pPr>
            <a:r>
              <a:rPr lang="en-US" sz="28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8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8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Hexagon 6"/>
          <p:cNvSpPr/>
          <p:nvPr/>
        </p:nvSpPr>
        <p:spPr>
          <a:xfrm>
            <a:off x="152400" y="1132820"/>
            <a:ext cx="3868572" cy="687595"/>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Meninggalkan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Jumaat</a:t>
            </a:r>
            <a:endParaRPr lang="en-MY" sz="20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304800"/>
            <a:ext cx="756153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381000" y="2077998"/>
            <a:ext cx="8534400" cy="1579602"/>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mengira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darjat</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keturunan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bangsa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bergegas</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mematuhi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mengunjungi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masjid-masjid.</a:t>
            </a:r>
          </a:p>
        </p:txBody>
      </p:sp>
      <p:sp>
        <p:nvSpPr>
          <p:cNvPr id="5" name="AutoShape 9"/>
          <p:cNvSpPr>
            <a:spLocks noChangeArrowheads="1"/>
          </p:cNvSpPr>
          <p:nvPr/>
        </p:nvSpPr>
        <p:spPr bwMode="auto">
          <a:xfrm>
            <a:off x="381000" y="4724400"/>
            <a:ext cx="8534400" cy="1371600"/>
          </a:xfrm>
          <a:prstGeom prst="roundRect">
            <a:avLst>
              <a:gd name="adj" fmla="val 16667"/>
            </a:avLst>
          </a:prstGeom>
          <a:solidFill>
            <a:srgbClr val="7030A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Agama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yang menitik-beratkan tentang </a:t>
            </a:r>
            <a:endPar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peringatan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hidup </a:t>
            </a: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dunia sebagai </a:t>
            </a:r>
            <a:endPar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kelangsungan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kehidupan di akhirat. </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152400" y="1392198"/>
            <a:ext cx="3962400" cy="685800"/>
          </a:xfrm>
          <a:prstGeom prst="ellipse">
            <a:avLst/>
          </a:prstGeom>
          <a:ln w="38100">
            <a:solidFill>
              <a:schemeClr val="bg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Kesepaduan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a:t>
            </a:r>
            <a:endParaRPr lang="en-MY" sz="2400" dirty="0"/>
          </a:p>
        </p:txBody>
      </p:sp>
      <p:sp>
        <p:nvSpPr>
          <p:cNvPr id="7" name="Oval 6"/>
          <p:cNvSpPr/>
          <p:nvPr/>
        </p:nvSpPr>
        <p:spPr>
          <a:xfrm>
            <a:off x="152400" y="4114800"/>
            <a:ext cx="3962400" cy="685800"/>
          </a:xfrm>
          <a:prstGeom prst="ellipse">
            <a:avLst/>
          </a:prstGeom>
          <a:ln w="38100">
            <a:solidFill>
              <a:schemeClr val="bg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Menyerlahkan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a:t>
            </a:r>
            <a:endParaRPr lang="en-MY" sz="2400" dirty="0"/>
          </a:p>
        </p:txBody>
      </p:sp>
      <p:sp>
        <p:nvSpPr>
          <p:cNvPr id="8" name="Oval 7"/>
          <p:cNvSpPr/>
          <p:nvPr/>
        </p:nvSpPr>
        <p:spPr>
          <a:xfrm>
            <a:off x="152400" y="1392198"/>
            <a:ext cx="609600" cy="685800"/>
          </a:xfrm>
          <a:prstGeom prst="ellipse">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1</a:t>
            </a:r>
            <a:endParaRPr lang="en-MY" sz="2400" dirty="0"/>
          </a:p>
        </p:txBody>
      </p:sp>
      <p:sp>
        <p:nvSpPr>
          <p:cNvPr id="9" name="Oval 8"/>
          <p:cNvSpPr/>
          <p:nvPr/>
        </p:nvSpPr>
        <p:spPr>
          <a:xfrm>
            <a:off x="152400" y="4137872"/>
            <a:ext cx="609600" cy="685800"/>
          </a:xfrm>
          <a:prstGeom prst="ellipse">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2</a:t>
            </a:r>
            <a:endParaRPr lang="en-MY" sz="24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304800"/>
            <a:ext cx="756153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404751" y="4724400"/>
            <a:ext cx="8534400" cy="1295400"/>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Galakan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agar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umat</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hadir</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lebih</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awal</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masjid.</a:t>
            </a:r>
          </a:p>
        </p:txBody>
      </p:sp>
      <p:sp>
        <p:nvSpPr>
          <p:cNvPr id="5" name="AutoShape 9"/>
          <p:cNvSpPr>
            <a:spLocks noChangeArrowheads="1"/>
          </p:cNvSpPr>
          <p:nvPr/>
        </p:nvSpPr>
        <p:spPr bwMode="auto">
          <a:xfrm>
            <a:off x="404751" y="2378034"/>
            <a:ext cx="8534400" cy="1371600"/>
          </a:xfrm>
          <a:prstGeom prst="roundRect">
            <a:avLst>
              <a:gd name="adj" fmla="val 16667"/>
            </a:avLst>
          </a:prstGeom>
          <a:solidFill>
            <a:srgbClr val="7030A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Apabila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laungan azan Jumaat berkumandang </a:t>
            </a:r>
            <a:endPar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sv-SE"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 </a:t>
            </a:r>
            <a:r>
              <a:rPr lang="sv-SE"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urusan dunia wajib dihentikan. </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176151" y="4038600"/>
            <a:ext cx="3962400" cy="685800"/>
          </a:xfrm>
          <a:prstGeom prst="ellipse">
            <a:avLst/>
          </a:prstGeom>
          <a:ln w="38100">
            <a:solidFill>
              <a:schemeClr val="bg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Persiapan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awal</a:t>
            </a:r>
            <a:endParaRPr lang="en-MY" sz="2400" dirty="0"/>
          </a:p>
        </p:txBody>
      </p:sp>
      <p:sp>
        <p:nvSpPr>
          <p:cNvPr id="7" name="Oval 6"/>
          <p:cNvSpPr/>
          <p:nvPr/>
        </p:nvSpPr>
        <p:spPr>
          <a:xfrm>
            <a:off x="176151" y="1768434"/>
            <a:ext cx="3962400" cy="685800"/>
          </a:xfrm>
          <a:prstGeom prst="ellipse">
            <a:avLst/>
          </a:prstGeom>
          <a:ln w="38100">
            <a:solidFill>
              <a:schemeClr val="bg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Keutamaan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Urusan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endParaRPr lang="en-MY" sz="2400" dirty="0"/>
          </a:p>
        </p:txBody>
      </p:sp>
      <p:sp>
        <p:nvSpPr>
          <p:cNvPr id="8" name="Oval 7"/>
          <p:cNvSpPr/>
          <p:nvPr/>
        </p:nvSpPr>
        <p:spPr>
          <a:xfrm>
            <a:off x="152400" y="1696998"/>
            <a:ext cx="609600" cy="685800"/>
          </a:xfrm>
          <a:prstGeom prst="ellipse">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3</a:t>
            </a:r>
            <a:endParaRPr lang="en-MY" sz="2400" dirty="0"/>
          </a:p>
        </p:txBody>
      </p:sp>
      <p:sp>
        <p:nvSpPr>
          <p:cNvPr id="9" name="Oval 8"/>
          <p:cNvSpPr/>
          <p:nvPr/>
        </p:nvSpPr>
        <p:spPr>
          <a:xfrm>
            <a:off x="152400" y="4038600"/>
            <a:ext cx="609600" cy="685800"/>
          </a:xfrm>
          <a:prstGeom prst="ellipse">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4</a:t>
            </a:r>
            <a:endParaRPr lang="en-MY" sz="24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228600"/>
            <a:ext cx="864096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AutoShape 9"/>
          <p:cNvSpPr>
            <a:spLocks noChangeArrowheads="1"/>
          </p:cNvSpPr>
          <p:nvPr/>
        </p:nvSpPr>
        <p:spPr bwMode="auto">
          <a:xfrm>
            <a:off x="1295400" y="4497990"/>
            <a:ext cx="7429500" cy="880259"/>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berpadu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diatas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endParaRPr lang="en-MY" sz="2400" dirty="0"/>
          </a:p>
        </p:txBody>
      </p:sp>
      <p:sp>
        <p:nvSpPr>
          <p:cNvPr id="5" name="Hexagon 4"/>
          <p:cNvSpPr/>
          <p:nvPr/>
        </p:nvSpPr>
        <p:spPr>
          <a:xfrm>
            <a:off x="762000" y="1357828"/>
            <a:ext cx="7620000" cy="1375191"/>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menitik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endParaRPr lang="en-MY" sz="2400" dirty="0"/>
          </a:p>
        </p:txBody>
      </p:sp>
      <p:sp>
        <p:nvSpPr>
          <p:cNvPr id="6" name="Hexagon 5"/>
          <p:cNvSpPr/>
          <p:nvPr/>
        </p:nvSpPr>
        <p:spPr>
          <a:xfrm>
            <a:off x="251520" y="3507390"/>
            <a:ext cx="2651720" cy="990600"/>
          </a:xfrm>
          <a:prstGeom prst="hexagon">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Jumaat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7" name="AutoShape 9"/>
          <p:cNvSpPr>
            <a:spLocks noChangeArrowheads="1"/>
          </p:cNvSpPr>
          <p:nvPr/>
        </p:nvSpPr>
        <p:spPr bwMode="auto">
          <a:xfrm>
            <a:off x="1295400" y="5476220"/>
            <a:ext cx="7438900" cy="91440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Mengenepikan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persoalan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remeh-temeh</a:t>
            </a:r>
            <a:endParaRPr lang="en-MY" sz="2400" dirty="0"/>
          </a:p>
        </p:txBody>
      </p:sp>
      <p:sp>
        <p:nvSpPr>
          <p:cNvPr id="8" name="Curved Right Arrow 7"/>
          <p:cNvSpPr/>
          <p:nvPr/>
        </p:nvSpPr>
        <p:spPr>
          <a:xfrm>
            <a:off x="762000" y="4938119"/>
            <a:ext cx="685800" cy="1147701"/>
          </a:xfrm>
          <a:prstGeom prst="curvedRigh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9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767078"/>
            <a:ext cx="9144000" cy="2862322"/>
          </a:xfrm>
          <a:prstGeom prst="rect">
            <a:avLst/>
          </a:prstGeom>
          <a:solidFill>
            <a:schemeClr val="tx1">
              <a:alpha val="2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diserukan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azan (bang)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segeralah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pergi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tinggalkanlah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berjual</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selesai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bertebaranlah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menjalankan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masing-masing</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carilah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hajati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banyak-banyak</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0" y="1219200"/>
            <a:ext cx="9144000" cy="2554545"/>
          </a:xfrm>
          <a:prstGeom prst="rect">
            <a:avLst/>
          </a:prstGeom>
          <a:solidFill>
            <a:srgbClr val="7030A0">
              <a:alpha val="30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إِذَا نُودِي لِلصَّلَاةِ مِن يَوْمِ الْجُمُعَةِ فَاسْعَوْا إِلَى ذِكْرِ اللَّهِ وَذَرُوا الْبَيْعَ ذَلِكُمْ خَيْرٌ لَّكُمْ إِن كُنتُمْ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تَعْلَمُونَ</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فَإِذَا قُضِيَتِ الصَّلَاةُ فَانتَشِرُوا فِي الْأَرْضِ وَابْتَغُوا مِن فَضْلِ اللَّهِ وَاذْكُرُوا اللَّهَ كَثِيرًا لَّعَلَّكُمْ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1" y="304800"/>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2" y="1779925"/>
            <a:ext cx="9144032" cy="3477875"/>
          </a:xfrm>
          <a:prstGeom prst="rect">
            <a:avLst/>
          </a:prstGeom>
          <a:solidFill>
            <a:schemeClr val="tx1">
              <a:alpha val="2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25458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3103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60648"/>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32287"/>
            <a:ext cx="9144000" cy="2215991"/>
          </a:xfrm>
          <a:prstGeom prst="rect">
            <a:avLst/>
          </a:prstGeom>
          <a:solidFill>
            <a:srgbClr val="7030A0">
              <a:alpha val="29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485382"/>
            <a:ext cx="9144000" cy="1077218"/>
          </a:xfrm>
          <a:prstGeom prst="rect">
            <a:avLst/>
          </a:prstGeom>
          <a:solidFill>
            <a:srgbClr val="002060">
              <a:alpha val="29000"/>
            </a:srgb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90343"/>
            <a:ext cx="9144000" cy="2400657"/>
          </a:xfrm>
          <a:prstGeom prst="rect">
            <a:avLst/>
          </a:prstGeom>
          <a:solidFill>
            <a:srgbClr val="7030A0">
              <a:alpha val="32000"/>
            </a:srgb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848761"/>
            <a:ext cx="9144000" cy="1323439"/>
          </a:xfrm>
          <a:prstGeom prst="rect">
            <a:avLst/>
          </a:prstGeom>
          <a:solidFill>
            <a:schemeClr val="tx1">
              <a:alpha val="15000"/>
            </a:schemeClr>
          </a:solidFill>
          <a:ln w="57150">
            <a:noFill/>
          </a:ln>
        </p:spPr>
        <p:txBody>
          <a:bodyPr wrap="square">
            <a:spAutoFit/>
          </a:bodyPr>
          <a:lstStyle/>
          <a:p>
            <a:pPr algn="ctr" fontAlgn="auto">
              <a:spcBef>
                <a:spcPts val="0"/>
              </a:spcBef>
              <a:spcAft>
                <a:spcPts val="0"/>
              </a:spcAft>
              <a:defRPr/>
            </a:pPr>
            <a:r>
              <a:rPr lang="en-US" sz="40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228600"/>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31912" y="1569184"/>
            <a:ext cx="8507288" cy="1631216"/>
          </a:xfrm>
          <a:prstGeom prst="rect">
            <a:avLst/>
          </a:prstGeom>
          <a:solidFill>
            <a:srgbClr val="7030A0">
              <a:alpha val="35000"/>
            </a:srgbClr>
          </a:solid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a:t>
            </a: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أَنَّ لآ </a:t>
            </a: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إِلَهَ إِلاَّ اللهُ </a:t>
            </a: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فِي الْكَوْنِ يَتَجَلَّى،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62389"/>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495400"/>
            <a:ext cx="9144000" cy="1692771"/>
          </a:xfrm>
          <a:prstGeom prst="rect">
            <a:avLst/>
          </a:prstGeom>
          <a:solidFill>
            <a:srgbClr val="002060">
              <a:alpha val="18000"/>
            </a:srgb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16974"/>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14976"/>
            <a:ext cx="8460432" cy="1754326"/>
          </a:xfrm>
          <a:prstGeom prst="rect">
            <a:avLst/>
          </a:prstGeom>
          <a:solidFill>
            <a:srgbClr val="7030A0">
              <a:alpha val="31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975318"/>
            <a:ext cx="8820472" cy="1815882"/>
          </a:xfrm>
          <a:prstGeom prst="rect">
            <a:avLst/>
          </a:prstGeom>
          <a:solidFill>
            <a:schemeClr val="tx1">
              <a:alpha val="30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9" y="254911"/>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785590"/>
            <a:ext cx="7620000" cy="1754326"/>
          </a:xfrm>
          <a:prstGeom prst="rect">
            <a:avLst/>
          </a:prstGeom>
          <a:solidFill>
            <a:srgbClr val="7030A0">
              <a:alpha val="34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الوَاحِدَ الأَحَد</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اتَّبِعُوا سُنَنَ محمد، تَنَالُوْا شَفَاعَةَ أَحْمَد.</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2511"/>
            <a:ext cx="9144000" cy="1815882"/>
          </a:xfrm>
          <a:prstGeom prst="rect">
            <a:avLst/>
          </a:prstGeom>
          <a:solidFill>
            <a:schemeClr val="tx1">
              <a:alpha val="24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sunah-sunah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Rasulullah</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syafaat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228600"/>
            <a:ext cx="709228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77052" y="958552"/>
            <a:ext cx="8738348" cy="2939752"/>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menunggu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wahai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ditelagaku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minum</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telagaku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dahaga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selama-lamanya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Nanti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sekumpulan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mengenali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a:t>
            </a:r>
            <a:endPar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wuduk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kemudian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cuba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menghampiri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telagaku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dihalau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dihambat</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20012" y="3854152"/>
            <a:ext cx="8221216" cy="2819400"/>
          </a:xfrm>
          <a:prstGeom prst="roundRect">
            <a:avLst>
              <a:gd name="adj" fmla="val 351"/>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endPar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bertanya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Kenapa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dihalau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dihambat</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dijawab</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Sesungguhnya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bahawa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mengubah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kewafatanmu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berkata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Celaka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telagaku</a:t>
            </a:r>
            <a:endPar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endPar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hevron 5"/>
          <p:cNvSpPr/>
          <p:nvPr/>
        </p:nvSpPr>
        <p:spPr>
          <a:xfrm rot="2487695">
            <a:off x="261046" y="3983265"/>
            <a:ext cx="340760" cy="382682"/>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2487695">
            <a:off x="234022" y="4644190"/>
            <a:ext cx="341758" cy="383681"/>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2487695">
            <a:off x="259843" y="5748019"/>
            <a:ext cx="341758" cy="383681"/>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456329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0987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1182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22764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38044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17580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53750"/>
            <a:ext cx="9144000" cy="1754326"/>
          </a:xfrm>
          <a:prstGeom prst="rect">
            <a:avLst/>
          </a:prstGeom>
          <a:solidFill>
            <a:srgbClr val="7030A0">
              <a:alpha val="3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1524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solidFill>
            <a:schemeClr val="tx1">
              <a:alpha val="16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628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7475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034474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962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1143000"/>
            <a:ext cx="9144000" cy="5016758"/>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14/07/2017</a:t>
            </a:r>
            <a:endParaRPr lang="en-MY" sz="1600" b="1" dirty="0">
              <a:solidFill>
                <a:prstClr val="black"/>
              </a:solidFill>
              <a:effectLst>
                <a:outerShdw blurRad="38100" dist="38100" dir="2700000" algn="tl">
                  <a:srgbClr val="000000">
                    <a:alpha val="43137"/>
                  </a:srgbClr>
                </a:outerShdw>
              </a:effectLst>
            </a:endParaRPr>
          </a:p>
          <a:p>
            <a:pPr algn="ctr"/>
            <a:r>
              <a:rPr lang="en-MY" sz="2000" b="1" dirty="0">
                <a:solidFill>
                  <a:srgbClr val="FFFF00"/>
                </a:solidFill>
                <a:effectLst>
                  <a:glow rad="101600">
                    <a:prstClr val="black">
                      <a:alpha val="60000"/>
                    </a:prstClr>
                  </a:glow>
                  <a:outerShdw blurRad="38100" dist="38100" dir="2700000" algn="tl">
                    <a:srgbClr val="000000">
                      <a:alpha val="43137"/>
                    </a:srgbClr>
                  </a:outerShdw>
                </a:effectLst>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“KEPENTINGAN SOLAT JUMAAT.“</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1400" b="1" dirty="0" smtClean="0">
                <a:solidFill>
                  <a:prstClr val="black"/>
                </a:solidFill>
              </a:rPr>
              <a:t> </a:t>
            </a:r>
            <a:endParaRPr lang="en-MY" sz="1400" dirty="0" smtClean="0">
              <a:solidFill>
                <a:prstClr val="black"/>
              </a:solidFill>
            </a:endParaRPr>
          </a:p>
          <a:p>
            <a:pPr marL="342900" indent="-342900">
              <a:buAutoNum type="arabicPeriod"/>
            </a:pPr>
            <a:r>
              <a:rPr lang="en-MY" b="1" dirty="0" smtClean="0">
                <a:solidFill>
                  <a:prstClr val="black"/>
                </a:solidFill>
              </a:rPr>
              <a:t>JUMAAT </a:t>
            </a:r>
            <a:r>
              <a:rPr lang="en-MY" b="1" dirty="0">
                <a:solidFill>
                  <a:prstClr val="black"/>
                </a:solidFill>
              </a:rPr>
              <a:t>IALAH HARI PALING MULIA </a:t>
            </a:r>
            <a:r>
              <a:rPr lang="en-MY" b="1" dirty="0" smtClean="0">
                <a:solidFill>
                  <a:prstClr val="black"/>
                </a:solidFill>
              </a:rPr>
              <a:t>DALAM </a:t>
            </a:r>
            <a:r>
              <a:rPr lang="en-MY" b="1" dirty="0">
                <a:solidFill>
                  <a:prstClr val="black"/>
                </a:solidFill>
              </a:rPr>
              <a:t>SEMINGGU. BANYAK PERISTIWA PENTING BERLAKU DAN AKAN BERLAKU HARI INI SEPERTI HARI DICIPTAKAN NABI ADAM DAN BERLAKUNYA </a:t>
            </a:r>
            <a:r>
              <a:rPr lang="en-MY" b="1" dirty="0" smtClean="0">
                <a:solidFill>
                  <a:prstClr val="black"/>
                </a:solidFill>
              </a:rPr>
              <a:t>QIAMAT.</a:t>
            </a:r>
          </a:p>
          <a:p>
            <a:endParaRPr lang="en-MY" b="1" dirty="0" smtClean="0">
              <a:solidFill>
                <a:prstClr val="black"/>
              </a:solidFill>
            </a:endParaRPr>
          </a:p>
          <a:p>
            <a:pPr marL="342900" indent="-342900">
              <a:buAutoNum type="arabicPeriod" startAt="2"/>
            </a:pPr>
            <a:r>
              <a:rPr lang="en-MY" b="1" dirty="0" smtClean="0">
                <a:solidFill>
                  <a:prstClr val="black"/>
                </a:solidFill>
              </a:rPr>
              <a:t>ADA BEBERAPA </a:t>
            </a:r>
            <a:r>
              <a:rPr lang="en-MY" b="1" dirty="0">
                <a:solidFill>
                  <a:prstClr val="black"/>
                </a:solidFill>
              </a:rPr>
              <a:t>AMALAN ISLAM DIJANJIKAN GANJARAN </a:t>
            </a:r>
            <a:r>
              <a:rPr lang="en-MY" b="1" dirty="0" smtClean="0">
                <a:solidFill>
                  <a:prstClr val="black"/>
                </a:solidFill>
              </a:rPr>
              <a:t>YANG </a:t>
            </a:r>
            <a:r>
              <a:rPr lang="en-MY" b="1" dirty="0">
                <a:solidFill>
                  <a:prstClr val="black"/>
                </a:solidFill>
              </a:rPr>
              <a:t>LEBIH DAN SANGAT DITEKANKAN, </a:t>
            </a:r>
            <a:r>
              <a:rPr lang="en-MY" b="1" dirty="0" smtClean="0">
                <a:solidFill>
                  <a:prstClr val="black"/>
                </a:solidFill>
              </a:rPr>
              <a:t>SEPERTI </a:t>
            </a:r>
            <a:r>
              <a:rPr lang="en-MY" b="1" dirty="0">
                <a:solidFill>
                  <a:prstClr val="black"/>
                </a:solidFill>
              </a:rPr>
              <a:t>BACAAN </a:t>
            </a:r>
            <a:r>
              <a:rPr lang="en-MY" b="1" dirty="0" smtClean="0">
                <a:solidFill>
                  <a:prstClr val="black"/>
                </a:solidFill>
              </a:rPr>
              <a:t>AL-KAHFI </a:t>
            </a:r>
            <a:r>
              <a:rPr lang="en-MY" b="1" dirty="0">
                <a:solidFill>
                  <a:prstClr val="black"/>
                </a:solidFill>
              </a:rPr>
              <a:t>DAN HUKUM FARDHU AIN SOLAT JUMAAT </a:t>
            </a:r>
            <a:r>
              <a:rPr lang="en-MY" b="1" dirty="0" smtClean="0">
                <a:solidFill>
                  <a:prstClr val="black"/>
                </a:solidFill>
              </a:rPr>
              <a:t>BERJEMAAH KE ATAS </a:t>
            </a:r>
            <a:r>
              <a:rPr lang="en-MY" b="1" dirty="0">
                <a:solidFill>
                  <a:prstClr val="black"/>
                </a:solidFill>
              </a:rPr>
              <a:t>MUSLIM </a:t>
            </a:r>
            <a:r>
              <a:rPr lang="en-MY" b="1" dirty="0" smtClean="0">
                <a:solidFill>
                  <a:prstClr val="black"/>
                </a:solidFill>
              </a:rPr>
              <a:t>YANG </a:t>
            </a:r>
            <a:r>
              <a:rPr lang="en-MY" b="1" dirty="0">
                <a:solidFill>
                  <a:prstClr val="black"/>
                </a:solidFill>
              </a:rPr>
              <a:t>MEMENUHI SYARAT</a:t>
            </a:r>
            <a:r>
              <a:rPr lang="en-MY" b="1" dirty="0" smtClean="0">
                <a:solidFill>
                  <a:prstClr val="black"/>
                </a:solidFill>
              </a:rPr>
              <a:t>.</a:t>
            </a:r>
          </a:p>
          <a:p>
            <a:pPr marL="342900" indent="-342900">
              <a:buAutoNum type="arabicPeriod" startAt="2"/>
            </a:pPr>
            <a:endParaRPr lang="en-MY" b="1" dirty="0" smtClean="0">
              <a:solidFill>
                <a:prstClr val="black"/>
              </a:solidFill>
            </a:endParaRPr>
          </a:p>
          <a:p>
            <a:r>
              <a:rPr lang="en-MY" b="1" dirty="0" smtClean="0">
                <a:solidFill>
                  <a:prstClr val="black"/>
                </a:solidFill>
              </a:rPr>
              <a:t>3.   KELEBIHAN </a:t>
            </a:r>
            <a:r>
              <a:rPr lang="en-MY" b="1" dirty="0">
                <a:solidFill>
                  <a:prstClr val="black"/>
                </a:solidFill>
              </a:rPr>
              <a:t>SOLAT JUMAAT SANGAT ISTIMEWA HINGGA DILARANG BERURUSAN HIDUP </a:t>
            </a:r>
            <a:r>
              <a:rPr lang="en-MY" b="1" dirty="0" smtClean="0">
                <a:solidFill>
                  <a:prstClr val="black"/>
                </a:solidFill>
              </a:rPr>
              <a:t> </a:t>
            </a:r>
          </a:p>
          <a:p>
            <a:r>
              <a:rPr lang="en-MY" b="1" dirty="0">
                <a:solidFill>
                  <a:prstClr val="black"/>
                </a:solidFill>
              </a:rPr>
              <a:t> </a:t>
            </a:r>
            <a:r>
              <a:rPr lang="en-MY" b="1" dirty="0" smtClean="0">
                <a:solidFill>
                  <a:prstClr val="black"/>
                </a:solidFill>
              </a:rPr>
              <a:t>     APABILA </a:t>
            </a:r>
            <a:r>
              <a:rPr lang="en-MY" b="1" dirty="0">
                <a:solidFill>
                  <a:prstClr val="black"/>
                </a:solidFill>
              </a:rPr>
              <a:t>MASUK WAKTUNYA DAN BOLEH TERDEDAH </a:t>
            </a:r>
            <a:r>
              <a:rPr lang="en-MY" b="1" dirty="0" smtClean="0">
                <a:solidFill>
                  <a:prstClr val="black"/>
                </a:solidFill>
              </a:rPr>
              <a:t>KEPADA </a:t>
            </a:r>
            <a:r>
              <a:rPr lang="en-MY" b="1" dirty="0">
                <a:solidFill>
                  <a:prstClr val="black"/>
                </a:solidFill>
              </a:rPr>
              <a:t>KEKUFURAN MEREKA </a:t>
            </a:r>
            <a:r>
              <a:rPr lang="en-MY" b="1" dirty="0" smtClean="0">
                <a:solidFill>
                  <a:prstClr val="black"/>
                </a:solidFill>
              </a:rPr>
              <a:t>YANG  </a:t>
            </a:r>
          </a:p>
          <a:p>
            <a:r>
              <a:rPr lang="en-MY" b="1" dirty="0">
                <a:solidFill>
                  <a:prstClr val="black"/>
                </a:solidFill>
              </a:rPr>
              <a:t> </a:t>
            </a:r>
            <a:r>
              <a:rPr lang="en-MY" b="1" dirty="0" smtClean="0">
                <a:solidFill>
                  <a:prstClr val="black"/>
                </a:solidFill>
              </a:rPr>
              <a:t>     MENGABAIKANNYA.</a:t>
            </a:r>
          </a:p>
          <a:p>
            <a:endParaRPr lang="en-MY" b="1" dirty="0" smtClean="0">
              <a:solidFill>
                <a:prstClr val="black"/>
              </a:solidFill>
            </a:endParaRPr>
          </a:p>
          <a:p>
            <a:r>
              <a:rPr lang="en-MY" b="1" dirty="0" smtClean="0">
                <a:solidFill>
                  <a:prstClr val="black"/>
                </a:solidFill>
              </a:rPr>
              <a:t>4.   SOLAT </a:t>
            </a:r>
            <a:r>
              <a:rPr lang="en-MY" b="1" dirty="0">
                <a:solidFill>
                  <a:prstClr val="black"/>
                </a:solidFill>
              </a:rPr>
              <a:t>JUMAAT JUGA AMAT PENTING KERANA MAMPU MEMBINA  PERPADUAN DAN </a:t>
            </a:r>
            <a:r>
              <a:rPr lang="en-MY" b="1" dirty="0" smtClean="0">
                <a:solidFill>
                  <a:prstClr val="black"/>
                </a:solidFill>
              </a:rPr>
              <a:t>  </a:t>
            </a:r>
          </a:p>
          <a:p>
            <a:r>
              <a:rPr lang="en-MY" b="1" dirty="0">
                <a:solidFill>
                  <a:prstClr val="black"/>
                </a:solidFill>
              </a:rPr>
              <a:t> </a:t>
            </a:r>
            <a:r>
              <a:rPr lang="en-MY" b="1" dirty="0" smtClean="0">
                <a:solidFill>
                  <a:prstClr val="black"/>
                </a:solidFill>
              </a:rPr>
              <a:t>     MENJADI </a:t>
            </a:r>
            <a:r>
              <a:rPr lang="en-MY" b="1" dirty="0">
                <a:solidFill>
                  <a:prstClr val="black"/>
                </a:solidFill>
              </a:rPr>
              <a:t>WADAH KEINSAFAN TENTANG KELANGSUNGAN HIDUP HINGGA KE AKHIRAT </a:t>
            </a:r>
            <a:r>
              <a:rPr lang="en-MY" b="1" dirty="0" smtClean="0">
                <a:solidFill>
                  <a:prstClr val="black"/>
                </a:solidFill>
              </a:rPr>
              <a:t> </a:t>
            </a:r>
          </a:p>
          <a:p>
            <a:r>
              <a:rPr lang="en-MY" b="1" dirty="0">
                <a:solidFill>
                  <a:prstClr val="black"/>
                </a:solidFill>
              </a:rPr>
              <a:t> </a:t>
            </a:r>
            <a:r>
              <a:rPr lang="en-MY" b="1" dirty="0" smtClean="0">
                <a:solidFill>
                  <a:prstClr val="black"/>
                </a:solidFill>
              </a:rPr>
              <a:t>     MELALUI </a:t>
            </a:r>
            <a:r>
              <a:rPr lang="en-MY" b="1" dirty="0">
                <a:solidFill>
                  <a:prstClr val="black"/>
                </a:solidFill>
              </a:rPr>
              <a:t>KHUTBAH-KHUTBAHNYA.</a:t>
            </a:r>
            <a:endParaRPr lang="en-MY" dirty="0">
              <a:solidFill>
                <a:prstClr val="black"/>
              </a:solidFill>
            </a:endParaRPr>
          </a:p>
        </p:txBody>
      </p:sp>
    </p:spTree>
    <p:extLst>
      <p:ext uri="{BB962C8B-B14F-4D97-AF65-F5344CB8AC3E}">
        <p14:creationId xmlns:p14="http://schemas.microsoft.com/office/powerpoint/2010/main" val="159529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04800"/>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906" y="1524000"/>
            <a:ext cx="9144000" cy="1754326"/>
          </a:xfrm>
          <a:prstGeom prst="rect">
            <a:avLst/>
          </a:prstGeom>
          <a:solidFill>
            <a:srgbClr val="7030A0">
              <a:alpha val="22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03918"/>
            <a:ext cx="9144000" cy="1815882"/>
          </a:xfrm>
          <a:prstGeom prst="rect">
            <a:avLst/>
          </a:prstGeom>
          <a:solidFill>
            <a:schemeClr val="tx1">
              <a:alpha val="22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5425" y="256072"/>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812831"/>
            <a:ext cx="8062664" cy="1754326"/>
          </a:xfrm>
          <a:prstGeom prst="rect">
            <a:avLst/>
          </a:prstGeom>
          <a:solidFill>
            <a:srgbClr val="7030A0">
              <a:alpha val="28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30005"/>
            <a:ext cx="9144000" cy="1384995"/>
          </a:xfrm>
          <a:prstGeom prst="rect">
            <a:avLst/>
          </a:prstGeom>
          <a:solidFill>
            <a:srgbClr val="002060">
              <a:alpha val="28000"/>
            </a:srgb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990600" y="2117348"/>
            <a:ext cx="7239000" cy="1938992"/>
          </a:xfrm>
          <a:prstGeom prst="rect">
            <a:avLst/>
          </a:prstGeom>
          <a:solidFill>
            <a:srgbClr val="7030A0">
              <a:alpha val="50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خَيْرُ يَوْمٍ طَلَعَتْ فِيهِ الشَّمْسُ يَومُ الجُمُعَة، فِيْهِ خُلِقَ آدَم عَلَيهِ السَلاَم وَفِيه أُدخِلَ الجَنَّةَ، وَفِيهِ أُخْرِجَ مِنْهَا، وَلاَ تَقُومُ السَّاعَةُ إِلاَّ فِي يَوْمِ الْجُمُعَة. </a:t>
            </a:r>
            <a:r>
              <a:rPr lang="ar-SA"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مسلم).</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381000" y="4516398"/>
            <a:ext cx="86106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“Sebaik-baik hari yang terbitnya matahari ialah hari Jumaat, padanya diciptakan Adam AS. Padanya juga dimasukkan Adam ke Syurga dan padanya juga dikeluarkan baginda daripada Syurga. Dan tidak akan berlaku kiamat kecuali pada hari Jumaat”. </a:t>
            </a: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sv-SE"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Riwayat Muslim)</a:t>
            </a:r>
            <a:endParaRPr lang="en-US"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937587" y="228600"/>
            <a:ext cx="5063181" cy="553998"/>
          </a:xfrm>
          <a:prstGeom prst="rect">
            <a:avLst/>
          </a:prstGeom>
        </p:spPr>
        <p:txBody>
          <a:bodyPr wrap="none">
            <a:spAutoFit/>
          </a:bodyPr>
          <a:lstStyle/>
          <a:p>
            <a:pPr algn="ctr">
              <a:defRPr/>
            </a:pP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3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Hexagon 6"/>
          <p:cNvSpPr/>
          <p:nvPr/>
        </p:nvSpPr>
        <p:spPr>
          <a:xfrm>
            <a:off x="152400" y="912605"/>
            <a:ext cx="3868572" cy="687595"/>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Peristiwa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penting</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Jumaat</a:t>
            </a:r>
            <a:endParaRPr lang="en-MY" sz="20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990600" y="2172950"/>
            <a:ext cx="7239000" cy="1446550"/>
          </a:xfrm>
          <a:prstGeom prst="rect">
            <a:avLst/>
          </a:prstGeom>
          <a:solidFill>
            <a:srgbClr val="7030A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مَنْ قَرَأَ سُوْرَةَ الكَهْفِ فِي يَوْمِ الجُمُعَةِ أضَاءَ لَهُ منَ النُّورِ مَا بَيْنَ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الْجُمْعَتَينِ. </a:t>
            </a:r>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الحاكم) </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381000" y="4191000"/>
            <a:ext cx="86106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 yang membaca surah al-Kahfi pada hari Jumaat, dirinya akan disinari dengan cahaya di antara dua Jumaat”. </a:t>
            </a:r>
            <a:r>
              <a:rPr lang="ar-SA"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sv-SE"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sv-SE"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Riwayat al-Hakim</a:t>
            </a:r>
            <a:r>
              <a:rPr lang="sv-SE"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Rectangle 5"/>
          <p:cNvSpPr/>
          <p:nvPr/>
        </p:nvSpPr>
        <p:spPr>
          <a:xfrm>
            <a:off x="1937587" y="284202"/>
            <a:ext cx="5063181" cy="553998"/>
          </a:xfrm>
          <a:prstGeom prst="rect">
            <a:avLst/>
          </a:prstGeom>
        </p:spPr>
        <p:txBody>
          <a:bodyPr wrap="none">
            <a:spAutoFit/>
          </a:bodyPr>
          <a:lstStyle/>
          <a:p>
            <a:pPr algn="ctr">
              <a:defRPr/>
            </a:pP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3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Hexagon 6"/>
          <p:cNvSpPr/>
          <p:nvPr/>
        </p:nvSpPr>
        <p:spPr>
          <a:xfrm>
            <a:off x="152400" y="838200"/>
            <a:ext cx="3868572" cy="687595"/>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Kelebihan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Surah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Kahfi</a:t>
            </a:r>
            <a:endParaRPr lang="en-MY" sz="20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990600" y="2172950"/>
            <a:ext cx="7239000" cy="1938992"/>
          </a:xfrm>
          <a:prstGeom prst="rect">
            <a:avLst/>
          </a:prstGeom>
          <a:solidFill>
            <a:srgbClr val="7030A0">
              <a:alpha val="49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الَّذِينَ آمَنُوا إِذَا نُودِي لِلصَّلَاةِ مِن يَوْمِ الْجُمُعَةِ فَاسْعَوْا إِلَى ذِكْرِ اللَّهِ وَذَرُوا الْبَيْعَ ذَلِكُمْ خَيْرٌ لَّكُمْ إِن كُنتُمْ تَعْلَمُونَ. </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228600" y="4419600"/>
            <a:ext cx="86106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“Wahai orang-orang yang beriman! Apabila diserukan azan untuk mengerjakan solat pada hari Jumaat, maka segeralah kamu pergi ke masjid untuk mengingati Allah dengan mengerjakan Solat Jumaat dan tinggalkanlah berjual beli pada saat itu; yang demikian adalah baik bagi kamu, jika kamu mengetahui hakikat yang sebenarnya”.</a:t>
            </a:r>
            <a:endParaRPr lang="sv-SE" sz="1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936434" y="76200"/>
            <a:ext cx="5226366" cy="954107"/>
          </a:xfrm>
          <a:prstGeom prst="rect">
            <a:avLst/>
          </a:prstGeom>
        </p:spPr>
        <p:txBody>
          <a:bodyPr wrap="none">
            <a:spAutoFit/>
          </a:bodyPr>
          <a:lstStyle/>
          <a:p>
            <a:pPr algn="ctr">
              <a:defRPr/>
            </a:pP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Firman</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Allah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taala</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algn="ctr">
              <a:defRPr/>
            </a:pP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Surah </a:t>
            </a:r>
            <a:r>
              <a:rPr lang="es-E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a:t>
            </a:r>
            <a:r>
              <a:rPr lang="es-E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Jumaah</a:t>
            </a:r>
            <a:r>
              <a:rPr lang="es-E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8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ayat</a:t>
            </a:r>
            <a:r>
              <a:rPr lang="es-ES" sz="28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9</a:t>
            </a:r>
            <a:endPar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Hexagon 6"/>
          <p:cNvSpPr/>
          <p:nvPr/>
        </p:nvSpPr>
        <p:spPr>
          <a:xfrm>
            <a:off x="152400" y="1219200"/>
            <a:ext cx="3868572" cy="687595"/>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Kefardhuan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Jumaat</a:t>
            </a:r>
            <a:endParaRPr lang="en-MY" sz="2000" dirty="0"/>
          </a:p>
        </p:txBody>
      </p:sp>
    </p:spTree>
    <p:extLst>
      <p:ext uri="{BB962C8B-B14F-4D97-AF65-F5344CB8AC3E}">
        <p14:creationId xmlns:p14="http://schemas.microsoft.com/office/powerpoint/2010/main" val="23902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1402</Words>
  <Application>Microsoft Office PowerPoint</Application>
  <PresentationFormat>On-screen Show (4:3)</PresentationFormat>
  <Paragraphs>158</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7</cp:revision>
  <dcterms:created xsi:type="dcterms:W3CDTF">2017-06-19T07:47:40Z</dcterms:created>
  <dcterms:modified xsi:type="dcterms:W3CDTF">2017-07-13T05:03:32Z</dcterms:modified>
</cp:coreProperties>
</file>